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9" r:id="rId3"/>
    <p:sldId id="256" r:id="rId4"/>
    <p:sldId id="257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595"/>
  </p:normalViewPr>
  <p:slideViewPr>
    <p:cSldViewPr snapToGrid="0" snapToObjects="1">
      <p:cViewPr varScale="1">
        <p:scale>
          <a:sx n="115" d="100"/>
          <a:sy n="115" d="100"/>
        </p:scale>
        <p:origin x="472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4D84D-927E-5E47-8831-01EE8D87AE73}" type="datetimeFigureOut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D05FD-4047-144D-A573-BF5EBBD03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215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4D84D-927E-5E47-8831-01EE8D87AE73}" type="datetimeFigureOut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D05FD-4047-144D-A573-BF5EBBD03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765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4D84D-927E-5E47-8831-01EE8D87AE73}" type="datetimeFigureOut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D05FD-4047-144D-A573-BF5EBBD03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743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4D84D-927E-5E47-8831-01EE8D87AE73}" type="datetimeFigureOut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D05FD-4047-144D-A573-BF5EBBD03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465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4D84D-927E-5E47-8831-01EE8D87AE73}" type="datetimeFigureOut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D05FD-4047-144D-A573-BF5EBBD03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86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4D84D-927E-5E47-8831-01EE8D87AE73}" type="datetimeFigureOut">
              <a:rPr lang="en-US" smtClean="0"/>
              <a:t>2/27/17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D05FD-4047-144D-A573-BF5EBBD03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638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4D84D-927E-5E47-8831-01EE8D87AE73}" type="datetimeFigureOut">
              <a:rPr lang="en-US" smtClean="0"/>
              <a:t>2/27/17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D05FD-4047-144D-A573-BF5EBBD03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973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4D84D-927E-5E47-8831-01EE8D87AE73}" type="datetimeFigureOut">
              <a:rPr lang="en-US" smtClean="0"/>
              <a:t>2/27/17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D05FD-4047-144D-A573-BF5EBBD03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369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4D84D-927E-5E47-8831-01EE8D87AE73}" type="datetimeFigureOut">
              <a:rPr lang="en-US" smtClean="0"/>
              <a:t>2/27/17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D05FD-4047-144D-A573-BF5EBBD03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730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4D84D-927E-5E47-8831-01EE8D87AE73}" type="datetimeFigureOut">
              <a:rPr lang="en-US" smtClean="0"/>
              <a:t>2/27/17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D05FD-4047-144D-A573-BF5EBBD03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618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4D84D-927E-5E47-8831-01EE8D87AE73}" type="datetimeFigureOut">
              <a:rPr lang="en-US" smtClean="0"/>
              <a:t>2/27/17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D05FD-4047-144D-A573-BF5EBBD03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005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74D84D-927E-5E47-8831-01EE8D87AE73}" type="datetimeFigureOut">
              <a:rPr lang="en-US" smtClean="0"/>
              <a:t>2/27/17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D05FD-4047-144D-A573-BF5EBBD03D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329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Figure 1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977" y="1825625"/>
            <a:ext cx="4824046" cy="4351337"/>
          </a:xfrm>
        </p:spPr>
      </p:pic>
    </p:spTree>
    <p:extLst>
      <p:ext uri="{BB962C8B-B14F-4D97-AF65-F5344CB8AC3E}">
        <p14:creationId xmlns:p14="http://schemas.microsoft.com/office/powerpoint/2010/main" val="1959527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Figure 2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947" y="1460801"/>
            <a:ext cx="6812969" cy="5184504"/>
          </a:xfrm>
        </p:spPr>
      </p:pic>
    </p:spTree>
    <p:extLst>
      <p:ext uri="{BB962C8B-B14F-4D97-AF65-F5344CB8AC3E}">
        <p14:creationId xmlns:p14="http://schemas.microsoft.com/office/powerpoint/2010/main" val="1411705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Figure 3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436" y="2291571"/>
            <a:ext cx="4453128" cy="3464052"/>
          </a:xfrm>
        </p:spPr>
      </p:pic>
    </p:spTree>
    <p:extLst>
      <p:ext uri="{BB962C8B-B14F-4D97-AF65-F5344CB8AC3E}">
        <p14:creationId xmlns:p14="http://schemas.microsoft.com/office/powerpoint/2010/main" val="1512003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Figure 4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950" y="1825625"/>
            <a:ext cx="5578100" cy="4351338"/>
          </a:xfrm>
        </p:spPr>
      </p:pic>
    </p:spTree>
    <p:extLst>
      <p:ext uri="{BB962C8B-B14F-4D97-AF65-F5344CB8AC3E}">
        <p14:creationId xmlns:p14="http://schemas.microsoft.com/office/powerpoint/2010/main" val="1535055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Figure 5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24100" y="1829594"/>
            <a:ext cx="75438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862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Table </a:t>
            </a:r>
            <a:r>
              <a:rPr lang="en-US" dirty="0" smtClean="0"/>
              <a:t>1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0765" y="2163337"/>
            <a:ext cx="11278144" cy="3590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608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Table </a:t>
            </a:r>
            <a:r>
              <a:rPr lang="en-US" smtClean="0"/>
              <a:t>2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Content Placeholder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670739212"/>
                  </p:ext>
                </p:extLst>
              </p:nvPr>
            </p:nvGraphicFramePr>
            <p:xfrm>
              <a:off x="3679901" y="1882253"/>
              <a:ext cx="4741151" cy="4168834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2406664"/>
                    <a:gridCol w="2334487"/>
                  </a:tblGrid>
                  <a:tr h="2706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Parameter</a:t>
                          </a:r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Value</a:t>
                          </a:r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</a:tr>
                  <a:tr h="3199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100" i="1">
                                        <a:effectLst/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>
                                        <a:effectLst/>
                                        <a:latin typeface="Cambria Math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sz="1800">
                                        <a:effectLst/>
                                        <a:latin typeface="Cambria Math" charset="0"/>
                                      </a:rPr>
                                      <m:t>o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0.003 m</a:t>
                          </a:r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</a:tr>
                  <a:tr h="3199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100" i="1">
                                        <a:effectLst/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>
                                        <a:effectLst/>
                                        <a:latin typeface="Cambria Math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sz="1800">
                                        <a:effectLst/>
                                        <a:latin typeface="Cambria Math" charset="0"/>
                                      </a:rPr>
                                      <m:t>i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14.528 pts</a:t>
                          </a:r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</a:tr>
                  <a:tr h="3199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100" i="1">
                                        <a:effectLst/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>
                                        <a:effectLst/>
                                        <a:latin typeface="Cambria Math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sz="1800">
                                        <a:effectLst/>
                                        <a:latin typeface="Cambria Math" charset="0"/>
                                      </a:rPr>
                                      <m:t>𝑠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800">
                                  <a:effectLst/>
                                  <a:latin typeface="Cambria Math" charset="0"/>
                                </a:rPr>
                                <m:t>2.169 </m:t>
                              </m:r>
                            </m:oMath>
                          </a14:m>
                          <a:r>
                            <a:rPr lang="en-US" sz="1800">
                              <a:effectLst/>
                            </a:rPr>
                            <a:t>Hz</a:t>
                          </a:r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</a:tr>
                  <a:tr h="3199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100" i="1">
                                        <a:effectLst/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>
                                        <a:effectLst/>
                                        <a:latin typeface="Cambria Math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sz="1800">
                                        <a:effectLst/>
                                        <a:latin typeface="Cambria Math" charset="0"/>
                                      </a:rPr>
                                      <m:t>tl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800">
                                  <a:effectLst/>
                                  <a:latin typeface="Cambria Math" charset="0"/>
                                </a:rPr>
                                <m:t>10 </m:t>
                              </m:r>
                            </m:oMath>
                          </a14:m>
                          <a:r>
                            <a:rPr lang="en-US" sz="1800">
                              <a:effectLst/>
                            </a:rPr>
                            <a:t>Hz</a:t>
                          </a:r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</a:tr>
                  <a:tr h="2706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>
                                    <a:effectLst/>
                                    <a:latin typeface="Cambria Math" charset="0"/>
                                  </a:rPr>
                                  <m:t>𝐿</m:t>
                                </m:r>
                              </m:oMath>
                            </m:oMathPara>
                          </a14:m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>
                                    <a:effectLst/>
                                    <a:latin typeface="Cambria Math" charset="0"/>
                                  </a:rPr>
                                  <m:t>130.167 </m:t>
                                </m:r>
                                <m:r>
                                  <m:rPr>
                                    <m:nor/>
                                  </m:rPr>
                                  <a:rPr lang="en-US" sz="1800">
                                    <a:effectLst/>
                                  </a:rPr>
                                  <m:t>pts</m:t>
                                </m:r>
                              </m:oMath>
                            </m:oMathPara>
                          </a14:m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</a:tr>
                  <a:tr h="280927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>
                                    <a:effectLst/>
                                    <a:latin typeface="Cambria Math" charset="0"/>
                                  </a:rPr>
                                  <m:t>𝑀</m:t>
                                </m:r>
                              </m:oMath>
                            </m:oMathPara>
                          </a14:m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>
                                    <a:effectLst/>
                                    <a:latin typeface="Cambria Math" charset="0"/>
                                  </a:rPr>
                                  <m:t>4842.67</m:t>
                                </m:r>
                                <m:f>
                                  <m:fPr>
                                    <m:type m:val="lin"/>
                                    <m:ctrlPr>
                                      <a:rPr lang="en-US" sz="2100" i="1">
                                        <a:effectLst/>
                                        <a:latin typeface="Cambria Math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n-US" sz="1800">
                                        <a:effectLst/>
                                      </a:rPr>
                                      <m:t>pts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n-US" sz="1800">
                                        <a:effectLst/>
                                      </a:rPr>
                                      <m:t>m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</a:tr>
                  <a:tr h="3199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100" i="1">
                                        <a:effectLst/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>
                                        <a:effectLst/>
                                        <a:latin typeface="Cambria Math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US" sz="1800">
                                        <a:effectLst/>
                                        <a:latin typeface="Cambria Math" charset="0"/>
                                      </a:rPr>
                                      <m:t>𝑠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60</a:t>
                          </a:r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</a:tr>
                  <a:tr h="3199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100" i="1">
                                        <a:effectLst/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>
                                        <a:effectLst/>
                                        <a:latin typeface="Cambria Math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sz="1800">
                                        <a:effectLst/>
                                        <a:latin typeface="Cambria Math" charset="0"/>
                                      </a:rPr>
                                      <m:t>tl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7</a:t>
                          </a:r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</a:tr>
                  <a:tr h="2706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>
                                    <a:effectLst/>
                                    <a:latin typeface="Cambria Math" charset="0"/>
                                  </a:rPr>
                                  <m:t>𝑇</m:t>
                                </m:r>
                              </m:oMath>
                            </m:oMathPara>
                          </a14:m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27.66 s</a:t>
                          </a:r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</a:tr>
                  <a:tr h="319936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100" i="1">
                                        <a:effectLst/>
                                        <a:latin typeface="Cambria Math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>
                                        <a:effectLst/>
                                        <a:latin typeface="Cambria Math" charset="0"/>
                                      </a:rPr>
                                      <m:t>𝑈</m:t>
                                    </m:r>
                                  </m:e>
                                  <m:sub>
                                    <m:r>
                                      <a:rPr lang="en-US" sz="1800">
                                        <a:effectLst/>
                                        <a:latin typeface="Cambria Math" charset="0"/>
                                      </a:rPr>
                                      <m:t>∞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100" dirty="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0.0384 m/s</a:t>
                          </a:r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</a:tr>
                  <a:tr h="27675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>
                                    <a:effectLst/>
                                    <a:latin typeface="Cambria Math" charset="0"/>
                                  </a:rPr>
                                  <m:t>𝜈</m:t>
                                </m:r>
                              </m:oMath>
                            </m:oMathPara>
                          </a14:m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US" sz="1800">
                                  <a:effectLst/>
                                  <a:latin typeface="Cambria Math" charset="0"/>
                                </a:rPr>
                                <m:t>1.004×</m:t>
                              </m:r>
                              <m:sSup>
                                <m:sSupPr>
                                  <m:ctrlPr>
                                    <a:rPr lang="en-US" sz="2100" i="1">
                                      <a:effectLst/>
                                      <a:latin typeface="Cambria Math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>
                                      <a:effectLst/>
                                      <a:latin typeface="Cambria Math" charset="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sz="1800">
                                      <a:effectLst/>
                                      <a:latin typeface="Cambria Math" charset="0"/>
                                    </a:rPr>
                                    <m:t>−6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800">
                              <a:effectLst/>
                            </a:rPr>
                            <a:t> m</a:t>
                          </a:r>
                          <a:r>
                            <a:rPr lang="en-US" sz="1800" baseline="30000">
                              <a:effectLst/>
                            </a:rPr>
                            <a:t>2</a:t>
                          </a:r>
                          <a:r>
                            <a:rPr lang="en-US" sz="1800">
                              <a:effectLst/>
                            </a:rPr>
                            <a:t>/s</a:t>
                          </a:r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</a:tr>
                  <a:tr h="2706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effectLst/>
                                    <a:latin typeface="Cambria Math" charset="0"/>
                                  </a:rPr>
                                  <m:t>Re</m:t>
                                </m:r>
                              </m:oMath>
                            </m:oMathPara>
                          </a14:m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115</a:t>
                          </a:r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</a:tr>
                  <a:tr h="270665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effectLst/>
                                    <a:latin typeface="Cambria Math" charset="0"/>
                                  </a:rPr>
                                  <m:t>St</m:t>
                                </m:r>
                              </m:oMath>
                            </m:oMathPara>
                          </a14:m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0.169</a:t>
                          </a:r>
                          <a:endParaRPr lang="en-US" sz="2100" dirty="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Content Placeholder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670739212"/>
                  </p:ext>
                </p:extLst>
              </p:nvPr>
            </p:nvGraphicFramePr>
            <p:xfrm>
              <a:off x="3679901" y="1882253"/>
              <a:ext cx="4741151" cy="4172559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2406664"/>
                    <a:gridCol w="2334487"/>
                  </a:tblGrid>
                  <a:tr h="27432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Parameter</a:t>
                          </a:r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Value</a:t>
                          </a:r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</a:tr>
                  <a:tr h="31993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799" marR="121799" marT="0" marB="0">
                        <a:blipFill rotWithShape="0">
                          <a:blip r:embed="rId2"/>
                          <a:stretch>
                            <a:fillRect l="-253" t="-107547" r="-97722" b="-11528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0.003 m</a:t>
                          </a:r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</a:tr>
                  <a:tr h="31993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799" marR="121799" marT="0" marB="0">
                        <a:blipFill rotWithShape="0">
                          <a:blip r:embed="rId2"/>
                          <a:stretch>
                            <a:fillRect l="-253" t="-211538" r="-97722" b="-107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14.528 pts</a:t>
                          </a:r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</a:tr>
                  <a:tr h="31993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799" marR="121799" marT="0" marB="0">
                        <a:blipFill rotWithShape="0">
                          <a:blip r:embed="rId2"/>
                          <a:stretch>
                            <a:fillRect l="-253" t="-305660" r="-97722" b="-95471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799" marR="121799" marT="0" marB="0">
                        <a:blipFill rotWithShape="0">
                          <a:blip r:embed="rId2"/>
                          <a:stretch>
                            <a:fillRect l="-103125" t="-305660" r="-521" b="-954717"/>
                          </a:stretch>
                        </a:blipFill>
                      </a:tcPr>
                    </a:tc>
                  </a:tr>
                  <a:tr h="31993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799" marR="121799" marT="0" marB="0">
                        <a:blipFill rotWithShape="0">
                          <a:blip r:embed="rId2"/>
                          <a:stretch>
                            <a:fillRect l="-253" t="-413462" r="-97722" b="-873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799" marR="121799" marT="0" marB="0">
                        <a:blipFill rotWithShape="0">
                          <a:blip r:embed="rId2"/>
                          <a:stretch>
                            <a:fillRect l="-103125" t="-413462" r="-521" b="-873077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799" marR="121799" marT="0" marB="0">
                        <a:blipFill rotWithShape="0">
                          <a:blip r:embed="rId2"/>
                          <a:stretch>
                            <a:fillRect l="-253" t="-580435" r="-97722" b="-8869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799" marR="121799" marT="0" marB="0">
                        <a:blipFill rotWithShape="0">
                          <a:blip r:embed="rId2"/>
                          <a:stretch>
                            <a:fillRect l="-103125" t="-580435" r="-521" b="-886957"/>
                          </a:stretch>
                        </a:blipFill>
                      </a:tcPr>
                    </a:tc>
                  </a:tr>
                  <a:tr h="28092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799" marR="121799" marT="0" marB="0">
                        <a:blipFill rotWithShape="0">
                          <a:blip r:embed="rId2"/>
                          <a:stretch>
                            <a:fillRect l="-253" t="-680435" r="-97722" b="-7869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799" marR="121799" marT="0" marB="0">
                        <a:blipFill rotWithShape="0">
                          <a:blip r:embed="rId2"/>
                          <a:stretch>
                            <a:fillRect l="-103125" t="-680435" r="-521" b="-786957"/>
                          </a:stretch>
                        </a:blipFill>
                      </a:tcPr>
                    </a:tc>
                  </a:tr>
                  <a:tr h="31993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799" marR="121799" marT="0" marB="0">
                        <a:blipFill rotWithShape="0">
                          <a:blip r:embed="rId2"/>
                          <a:stretch>
                            <a:fillRect l="-253" t="-690385" r="-97722" b="-59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60</a:t>
                          </a:r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</a:tr>
                  <a:tr h="31993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799" marR="121799" marT="0" marB="0">
                        <a:blipFill rotWithShape="0">
                          <a:blip r:embed="rId2"/>
                          <a:stretch>
                            <a:fillRect l="-253" t="-775472" r="-97722" b="-4849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7</a:t>
                          </a:r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799" marR="121799" marT="0" marB="0">
                        <a:blipFill rotWithShape="0">
                          <a:blip r:embed="rId2"/>
                          <a:stretch>
                            <a:fillRect l="-253" t="-1031111" r="-97722" b="-47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27.66 s</a:t>
                          </a:r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</a:tr>
                  <a:tr h="31993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799" marR="121799" marT="0" marB="0">
                        <a:blipFill rotWithShape="0">
                          <a:blip r:embed="rId2"/>
                          <a:stretch>
                            <a:fillRect l="-253" t="-960377" r="-97722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0.0384 m/s</a:t>
                          </a:r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</a:tr>
                  <a:tr h="2804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799" marR="121799" marT="0" marB="0">
                        <a:blipFill rotWithShape="0">
                          <a:blip r:embed="rId2"/>
                          <a:stretch>
                            <a:fillRect l="-253" t="-1221739" r="-97722" b="-2456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799" marR="121799" marT="0" marB="0">
                        <a:blipFill rotWithShape="0">
                          <a:blip r:embed="rId2"/>
                          <a:stretch>
                            <a:fillRect l="-103125" t="-1221739" r="-521" b="-245652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799" marR="121799" marT="0" marB="0">
                        <a:blipFill rotWithShape="0">
                          <a:blip r:embed="rId2"/>
                          <a:stretch>
                            <a:fillRect l="-253" t="-1351111" r="-97722" b="-1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>
                              <a:effectLst/>
                            </a:rPr>
                            <a:t>115</a:t>
                          </a:r>
                          <a:endParaRPr lang="en-US" sz="210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121799" marR="121799" marT="0" marB="0">
                        <a:blipFill rotWithShape="0">
                          <a:blip r:embed="rId2"/>
                          <a:stretch>
                            <a:fillRect l="-253" t="-1451111" r="-97722" b="-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</a:rPr>
                            <a:t>0.169</a:t>
                          </a:r>
                          <a:endParaRPr lang="en-US" sz="2100" dirty="0">
                            <a:effectLst/>
                            <a:latin typeface="Cambria" charset="0"/>
                            <a:ea typeface="Cambria" charset="0"/>
                            <a:cs typeface="Times New Roman" charset="0"/>
                          </a:endParaRPr>
                        </a:p>
                      </a:txBody>
                      <a:tcPr marL="121799" marR="121799" marT="0" marB="0"/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6042770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89</Words>
  <Application>Microsoft Macintosh PowerPoint</Application>
  <PresentationFormat>Widescreen</PresentationFormat>
  <Paragraphs>35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Calibri</vt:lpstr>
      <vt:lpstr>Calibri Light</vt:lpstr>
      <vt:lpstr>Cambria</vt:lpstr>
      <vt:lpstr>Cambria Math</vt:lpstr>
      <vt:lpstr>Times New Roman</vt:lpstr>
      <vt:lpstr>Arial</vt:lpstr>
      <vt:lpstr>Office Theme</vt:lpstr>
      <vt:lpstr>Figure 1</vt:lpstr>
      <vt:lpstr>Figure 2</vt:lpstr>
      <vt:lpstr>Figure 3</vt:lpstr>
      <vt:lpstr>Figure 4</vt:lpstr>
      <vt:lpstr>Figure 5</vt:lpstr>
      <vt:lpstr>Table 1</vt:lpstr>
      <vt:lpstr>Table 2</vt:lpstr>
    </vt:vector>
  </TitlesOfParts>
  <Company/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Figure 1</dc:title>
  <dc:creator>Ricardo Mejia-Alvarez</dc:creator>
  <cp:lastModifiedBy>Ricardo Mejia-Alvarez</cp:lastModifiedBy>
  <cp:revision>9</cp:revision>
  <dcterms:created xsi:type="dcterms:W3CDTF">2017-01-31T23:07:29Z</dcterms:created>
  <dcterms:modified xsi:type="dcterms:W3CDTF">2017-02-27T15:21:07Z</dcterms:modified>
</cp:coreProperties>
</file>